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9" r:id="rId4"/>
    <p:sldId id="260" r:id="rId5"/>
    <p:sldId id="261" r:id="rId6"/>
    <p:sldId id="262" r:id="rId7"/>
    <p:sldId id="263" r:id="rId8"/>
    <p:sldId id="264" r:id="rId9"/>
    <p:sldId id="265" r:id="rId10"/>
    <p:sldId id="29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1" r:id="rId23"/>
    <p:sldId id="277" r:id="rId24"/>
    <p:sldId id="278" r:id="rId25"/>
    <p:sldId id="279" r:id="rId26"/>
    <p:sldId id="280" r:id="rId27"/>
    <p:sldId id="281" r:id="rId28"/>
    <p:sldId id="282" r:id="rId29"/>
    <p:sldId id="292" r:id="rId30"/>
    <p:sldId id="283" r:id="rId31"/>
    <p:sldId id="284" r:id="rId32"/>
    <p:sldId id="293" r:id="rId33"/>
    <p:sldId id="285" r:id="rId34"/>
    <p:sldId id="286" r:id="rId35"/>
    <p:sldId id="287" r:id="rId36"/>
    <p:sldId id="288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wholeTbl>
    <a:band2H>
      <a:tcTxStyle/>
      <a:tcStyle>
        <a:tcBdr/>
        <a:fill>
          <a:solidFill>
            <a:srgbClr val="E6E1C6">
              <a:alpha val="19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3175" cap="flat">
              <a:solidFill>
                <a:srgbClr val="766246"/>
              </a:solidFill>
              <a:prstDash val="solid"/>
              <a:miter lim="400000"/>
            </a:ln>
          </a:left>
          <a:right>
            <a:ln w="12700" cap="flat">
              <a:solidFill>
                <a:srgbClr val="766246"/>
              </a:solidFill>
              <a:prstDash val="solid"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6246"/>
              </a:solidFill>
              <a:prstDash val="solid"/>
              <a:miter lim="400000"/>
            </a:ln>
          </a:top>
          <a:bottom>
            <a:ln w="3175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E8E4D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A7A69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8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FFFCF2"/>
      </a:tcTxStyle>
      <a:tcStyle>
        <a:tcBdr>
          <a:left>
            <a:ln w="12700" cap="flat">
              <a:solidFill>
                <a:srgbClr val="A7A698"/>
              </a:solidFill>
              <a:prstDash val="solid"/>
              <a:miter lim="400000"/>
            </a:ln>
          </a:left>
          <a:right>
            <a:ln w="12700" cap="flat">
              <a:solidFill>
                <a:srgbClr val="4C4F57"/>
              </a:solidFill>
              <a:prstDash val="solid"/>
              <a:miter lim="400000"/>
            </a:ln>
          </a:right>
          <a:top>
            <a:ln w="12700" cap="flat">
              <a:solidFill>
                <a:srgbClr val="727264"/>
              </a:solidFill>
              <a:prstDash val="solid"/>
              <a:miter lim="400000"/>
            </a:ln>
          </a:top>
          <a:bottom>
            <a:ln w="12700" cap="flat">
              <a:solidFill>
                <a:srgbClr val="727264"/>
              </a:solidFill>
              <a:prstDash val="solid"/>
              <a:miter lim="400000"/>
            </a:ln>
          </a:bottom>
          <a:insideH>
            <a:ln w="12700" cap="flat">
              <a:solidFill>
                <a:srgbClr val="727264"/>
              </a:solidFill>
              <a:prstDash val="solid"/>
              <a:miter lim="400000"/>
            </a:ln>
          </a:insideH>
          <a:insideV>
            <a:ln w="12700" cap="flat">
              <a:solidFill>
                <a:srgbClr val="72726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C4F57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4C4F57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29A85"/>
              </a:solidFill>
              <a:prstDash val="solid"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3030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49424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solidFill>
                <a:srgbClr val="F1EEE5"/>
              </a:solidFill>
              <a:prstDash val="solid"/>
              <a:miter lim="400000"/>
            </a:ln>
          </a:bottom>
          <a:insideH>
            <a:ln w="12700" cap="flat">
              <a:solidFill>
                <a:srgbClr val="D9CF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5F5857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CBC7C7"/>
          </a:solidFill>
        </a:fill>
      </a:tcStyle>
    </a:wholeTbl>
    <a:band2H>
      <a:tcTxStyle/>
      <a:tcStyle>
        <a:tcBdr/>
        <a:fill>
          <a:solidFill>
            <a:srgbClr val="DED9DA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5F5857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64999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A09C9C"/>
              </a:solidFill>
              <a:prstDash val="solid"/>
              <a:miter lim="400000"/>
            </a:ln>
          </a:left>
          <a:right>
            <a:ln w="12700" cap="flat">
              <a:solidFill>
                <a:srgbClr val="A09C9C"/>
              </a:solidFill>
              <a:prstDash val="solid"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solidFill>
                <a:srgbClr val="A09C9C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47" autoAdjust="0"/>
  </p:normalViewPr>
  <p:slideViewPr>
    <p:cSldViewPr snapToGrid="0">
      <p:cViewPr varScale="1">
        <p:scale>
          <a:sx n="35" d="100"/>
          <a:sy n="35" d="100"/>
        </p:scale>
        <p:origin x="114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mond Camden" userId="7f77d1fe9c69badb" providerId="LiveId" clId="{8359B2D2-0226-42F1-A4F7-AD0879349726}"/>
    <pc:docChg chg="modSld">
      <pc:chgData name="Raymond Camden" userId="7f77d1fe9c69badb" providerId="LiveId" clId="{8359B2D2-0226-42F1-A4F7-AD0879349726}" dt="2019-10-08T21:35:27.264" v="2" actId="1076"/>
      <pc:docMkLst>
        <pc:docMk/>
      </pc:docMkLst>
      <pc:sldChg chg="modSp">
        <pc:chgData name="Raymond Camden" userId="7f77d1fe9c69badb" providerId="LiveId" clId="{8359B2D2-0226-42F1-A4F7-AD0879349726}" dt="2019-10-08T21:31:53.614" v="0" actId="1036"/>
        <pc:sldMkLst>
          <pc:docMk/>
          <pc:sldMk cId="0" sldId="267"/>
        </pc:sldMkLst>
        <pc:picChg chg="mod">
          <ac:chgData name="Raymond Camden" userId="7f77d1fe9c69badb" providerId="LiveId" clId="{8359B2D2-0226-42F1-A4F7-AD0879349726}" dt="2019-10-08T21:31:53.614" v="0" actId="1036"/>
          <ac:picMkLst>
            <pc:docMk/>
            <pc:sldMk cId="0" sldId="267"/>
            <ac:picMk id="150" creationId="{00000000-0000-0000-0000-000000000000}"/>
          </ac:picMkLst>
        </pc:picChg>
      </pc:sldChg>
      <pc:sldChg chg="modSp">
        <pc:chgData name="Raymond Camden" userId="7f77d1fe9c69badb" providerId="LiveId" clId="{8359B2D2-0226-42F1-A4F7-AD0879349726}" dt="2019-10-08T21:35:23.841" v="1" actId="1036"/>
        <pc:sldMkLst>
          <pc:docMk/>
          <pc:sldMk cId="0" sldId="268"/>
        </pc:sldMkLst>
        <pc:picChg chg="mod">
          <ac:chgData name="Raymond Camden" userId="7f77d1fe9c69badb" providerId="LiveId" clId="{8359B2D2-0226-42F1-A4F7-AD0879349726}" dt="2019-10-08T21:35:23.841" v="1" actId="1036"/>
          <ac:picMkLst>
            <pc:docMk/>
            <pc:sldMk cId="0" sldId="268"/>
            <ac:picMk id="152" creationId="{00000000-0000-0000-0000-000000000000}"/>
          </ac:picMkLst>
        </pc:picChg>
      </pc:sldChg>
      <pc:sldChg chg="modSp">
        <pc:chgData name="Raymond Camden" userId="7f77d1fe9c69badb" providerId="LiveId" clId="{8359B2D2-0226-42F1-A4F7-AD0879349726}" dt="2019-10-08T21:35:27.264" v="2" actId="1076"/>
        <pc:sldMkLst>
          <pc:docMk/>
          <pc:sldMk cId="0" sldId="269"/>
        </pc:sldMkLst>
        <pc:picChg chg="mod">
          <ac:chgData name="Raymond Camden" userId="7f77d1fe9c69badb" providerId="LiveId" clId="{8359B2D2-0226-42F1-A4F7-AD0879349726}" dt="2019-10-08T21:35:27.264" v="2" actId="1076"/>
          <ac:picMkLst>
            <pc:docMk/>
            <pc:sldMk cId="0" sldId="269"/>
            <ac:picMk id="15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aymondcamden.com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javascriptcookbook.co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a developer - when I think of Heaven - I think of less crap to worry about</a:t>
            </a:r>
          </a:p>
          <a:p>
            <a:r>
              <a:t>the fewer moving parts - the fewer chances for things to break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FK has web hooks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demos: formspree1.html</a:t>
            </a:r>
          </a:p>
          <a:p>
            <a:r>
              <a:rPr u="sng" dirty="0">
                <a:hlinkClick r:id="rId3"/>
              </a:rPr>
              <a:t>raymondcamden.com</a:t>
            </a:r>
          </a:p>
          <a:p>
            <a:r>
              <a:rPr u="sng" dirty="0">
                <a:hlinkClick r:id="rId4"/>
              </a:rPr>
              <a:t>javascriptcookbook.com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my blog</a:t>
            </a:r>
            <a:r>
              <a:rPr lang="en-US" dirty="0"/>
              <a:t>, </a:t>
            </a:r>
            <a:r>
              <a:rPr lang="en-US" dirty="0" err="1"/>
              <a:t>javascript</a:t>
            </a:r>
            <a:r>
              <a:rPr lang="en-US" dirty="0"/>
              <a:t> cookbook, talk about </a:t>
            </a:r>
            <a:r>
              <a:rPr lang="en-US" dirty="0" err="1"/>
              <a:t>disqus</a:t>
            </a:r>
            <a:r>
              <a:rPr lang="en-US" dirty="0"/>
              <a:t> issues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your feed is dead for 5 days, you get killed. No searches for 30 days - dead.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905000" y="2857500"/>
            <a:ext cx="20574000" cy="4533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905000" y="7531100"/>
            <a:ext cx="20574000" cy="1727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74900" y="5956300"/>
            <a:ext cx="19621500" cy="1066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5300"/>
              </a:spcBef>
              <a:buClrTx/>
              <a:buSzTx/>
              <a:buNone/>
              <a:defRPr sz="6600" i="1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74900" y="8953500"/>
            <a:ext cx="19621500" cy="762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4600">
                <a:solidFill>
                  <a:srgbClr val="A29A85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7010400" y="1765300"/>
            <a:ext cx="10363200" cy="7112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905000" y="8953500"/>
            <a:ext cx="20574000" cy="21463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905000" y="11074400"/>
            <a:ext cx="20574000" cy="1854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905000" y="4584700"/>
            <a:ext cx="20574000" cy="453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16594732" y="2882900"/>
            <a:ext cx="6007101" cy="79379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435100" y="3251200"/>
            <a:ext cx="14630400" cy="44831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435100" y="7912100"/>
            <a:ext cx="14630400" cy="4559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905000" y="3898900"/>
            <a:ext cx="20574000" cy="80391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6021645" y="3937000"/>
            <a:ext cx="6007101" cy="79379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905000" y="3911600"/>
            <a:ext cx="12839700" cy="8001000"/>
          </a:xfrm>
          <a:prstGeom prst="rect">
            <a:avLst/>
          </a:prstGeom>
        </p:spPr>
        <p:txBody>
          <a:bodyPr/>
          <a:lstStyle>
            <a:lvl1pPr>
              <a:spcBef>
                <a:spcPts val="5300"/>
              </a:spcBef>
              <a:defRPr sz="4600"/>
            </a:lvl1pPr>
            <a:lvl2pPr>
              <a:spcBef>
                <a:spcPts val="5300"/>
              </a:spcBef>
              <a:defRPr sz="4600"/>
            </a:lvl2pPr>
            <a:lvl3pPr>
              <a:spcBef>
                <a:spcPts val="5300"/>
              </a:spcBef>
              <a:defRPr sz="4600"/>
            </a:lvl3pPr>
            <a:lvl4pPr>
              <a:spcBef>
                <a:spcPts val="5300"/>
              </a:spcBef>
              <a:defRPr sz="4600"/>
            </a:lvl4pPr>
            <a:lvl5pPr>
              <a:spcBef>
                <a:spcPts val="53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idx="13"/>
          </p:nvPr>
        </p:nvSpPr>
        <p:spPr>
          <a:xfrm>
            <a:off x="1295400" y="1320800"/>
            <a:ext cx="14020800" cy="1104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6507007" y="6521839"/>
            <a:ext cx="6591301" cy="5842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16507007" y="1308100"/>
            <a:ext cx="6591301" cy="401908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090399" y="12661900"/>
            <a:ext cx="419101" cy="457200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905000" y="1778000"/>
            <a:ext cx="205740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905000" y="762000"/>
            <a:ext cx="20574000" cy="26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76099" y="126619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Cochin"/>
                <a:ea typeface="Cochin"/>
                <a:cs typeface="Cochin"/>
                <a:sym typeface="Coc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27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90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54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317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381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444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508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571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dfusionbloggers.org/contact" TargetMode="External"/><Relationship Id="rId2" Type="http://schemas.openxmlformats.org/officeDocument/2006/relationships/hyperlink" Target="http://www.javascriptcookbook.com/submit.html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Bringing Dynamic Back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718316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2374900" y="5473699"/>
            <a:ext cx="19621500" cy="2032001"/>
          </a:xfrm>
          <a:prstGeom prst="rect">
            <a:avLst/>
          </a:prstGeom>
        </p:spPr>
        <p:txBody>
          <a:bodyPr/>
          <a:lstStyle/>
          <a:p>
            <a:r>
              <a:t>“Why in the heck would I not use an application server?????”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Every developer ever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.tiff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83" r="1083"/>
          <a:stretch>
            <a:fillRect/>
          </a:stretch>
        </p:blipFill>
        <p:spPr>
          <a:xfrm>
            <a:off x="0" y="10886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5379" b="15379"/>
          <a:stretch>
            <a:fillRect/>
          </a:stretch>
        </p:blipFill>
        <p:spPr>
          <a:xfrm>
            <a:off x="0" y="10886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2621557" y="421027"/>
            <a:ext cx="19140687" cy="126125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12500" b="125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You've Gone Static!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“Hey, I know I said I didn't need this, but...”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-Every client ever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Stuff you may miss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Forms</a:t>
            </a:r>
          </a:p>
          <a:p>
            <a:r>
              <a:rPr dirty="0"/>
              <a:t>Comments</a:t>
            </a:r>
          </a:p>
          <a:p>
            <a:r>
              <a:rPr dirty="0"/>
              <a:t>Search</a:t>
            </a:r>
          </a:p>
          <a:p>
            <a:r>
              <a:rPr dirty="0"/>
              <a:t>Calendar</a:t>
            </a:r>
          </a:p>
          <a:p>
            <a:r>
              <a:rPr dirty="0"/>
              <a:t>"</a:t>
            </a:r>
            <a:r>
              <a:rPr lang="en-US" dirty="0"/>
              <a:t>Other Stuff</a:t>
            </a:r>
            <a:r>
              <a:rPr dirty="0"/>
              <a:t>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Forms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31800" indent="-431800" defTabSz="561340">
              <a:spcBef>
                <a:spcPts val="2800"/>
              </a:spcBef>
              <a:defRPr sz="3808"/>
            </a:pPr>
            <a:r>
              <a:rPr dirty="0" err="1"/>
              <a:t>WuFoo</a:t>
            </a:r>
            <a:endParaRPr dirty="0"/>
          </a:p>
          <a:p>
            <a:pPr marL="863600" lvl="1" indent="-431800" defTabSz="561340">
              <a:spcBef>
                <a:spcPts val="2800"/>
              </a:spcBef>
              <a:defRPr sz="3808"/>
            </a:pPr>
            <a:r>
              <a:rPr lang="en-US" dirty="0"/>
              <a:t>3 forms, </a:t>
            </a:r>
            <a:r>
              <a:rPr dirty="0"/>
              <a:t>100 </a:t>
            </a:r>
            <a:r>
              <a:rPr lang="en-US" dirty="0"/>
              <a:t>submissions </a:t>
            </a:r>
            <a:r>
              <a:rPr dirty="0"/>
              <a:t>per month</a:t>
            </a:r>
            <a:r>
              <a:rPr lang="en-US" dirty="0"/>
              <a:t>, 10 fields (free tier)</a:t>
            </a:r>
            <a:endParaRPr dirty="0"/>
          </a:p>
          <a:p>
            <a:pPr marL="431800" indent="-431800" defTabSz="561340">
              <a:spcBef>
                <a:spcPts val="2800"/>
              </a:spcBef>
              <a:defRPr sz="3808"/>
            </a:pPr>
            <a:r>
              <a:rPr dirty="0"/>
              <a:t>Google Doc</a:t>
            </a:r>
          </a:p>
          <a:p>
            <a:pPr marL="863600" lvl="1" indent="-431800" defTabSz="561340">
              <a:spcBef>
                <a:spcPts val="2800"/>
              </a:spcBef>
              <a:defRPr sz="3808"/>
            </a:pPr>
            <a:r>
              <a:rPr dirty="0"/>
              <a:t>no limit</a:t>
            </a:r>
          </a:p>
          <a:p>
            <a:pPr marL="431800" indent="-431800" defTabSz="561340">
              <a:spcBef>
                <a:spcPts val="2800"/>
              </a:spcBef>
              <a:defRPr sz="3808"/>
            </a:pPr>
            <a:r>
              <a:rPr dirty="0" err="1"/>
              <a:t>Formspree</a:t>
            </a:r>
            <a:r>
              <a:rPr dirty="0"/>
              <a:t> (https://formspree.io)</a:t>
            </a:r>
          </a:p>
          <a:p>
            <a:pPr marL="863600" lvl="1" indent="-431800" defTabSz="561340">
              <a:spcBef>
                <a:spcPts val="2800"/>
              </a:spcBef>
              <a:defRPr sz="3808"/>
            </a:pPr>
            <a:r>
              <a:rPr dirty="0"/>
              <a:t>1000 </a:t>
            </a:r>
            <a:r>
              <a:rPr lang="en-US" dirty="0"/>
              <a:t>submissions </a:t>
            </a:r>
            <a:r>
              <a:rPr dirty="0"/>
              <a:t>per month</a:t>
            </a:r>
          </a:p>
          <a:p>
            <a:pPr marL="431800" indent="-431800" defTabSz="561340">
              <a:spcBef>
                <a:spcPts val="2800"/>
              </a:spcBef>
              <a:defRPr sz="3808"/>
            </a:pPr>
            <a:r>
              <a:rPr dirty="0"/>
              <a:t>FormKeep (https://formkeep.com)</a:t>
            </a:r>
          </a:p>
          <a:p>
            <a:pPr marL="863600" lvl="1" indent="-431800" defTabSz="561340">
              <a:spcBef>
                <a:spcPts val="2800"/>
              </a:spcBef>
              <a:defRPr sz="3808"/>
            </a:pPr>
            <a:r>
              <a:rPr dirty="0"/>
              <a:t>no free tier (but a trial)</a:t>
            </a:r>
          </a:p>
          <a:p>
            <a:pPr marL="431800" indent="-431800" defTabSz="561340">
              <a:spcBef>
                <a:spcPts val="2800"/>
              </a:spcBef>
              <a:defRPr sz="3808"/>
            </a:pPr>
            <a:r>
              <a:rPr dirty="0" err="1"/>
              <a:t>mailto</a:t>
            </a:r>
            <a:r>
              <a:rPr dirty="0"/>
              <a:t> (ok - technically not a form but...)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Placeholder 121"/>
          <p:cNvPicPr>
            <a:picLocks noGrp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16196730" y="3135385"/>
            <a:ext cx="5681141" cy="9553430"/>
          </a:xfrm>
          <a:prstGeom prst="rect">
            <a:avLst/>
          </a:prstGeom>
        </p:spPr>
      </p:pic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Raymond Camden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Developer Advocate for IBM</a:t>
            </a:r>
          </a:p>
          <a:p>
            <a:r>
              <a:rPr dirty="0" err="1"/>
              <a:t>LoopBack</a:t>
            </a:r>
            <a:r>
              <a:rPr dirty="0"/>
              <a:t>, </a:t>
            </a:r>
            <a:r>
              <a:rPr lang="en-US" dirty="0" err="1"/>
              <a:t>OpenWhisk</a:t>
            </a:r>
            <a:r>
              <a:rPr dirty="0"/>
              <a:t>, Apache Cordova/PhoneGap, Node, and web stuff in general</a:t>
            </a:r>
          </a:p>
          <a:p>
            <a:r>
              <a:rPr dirty="0"/>
              <a:t>Blogging at raymondcamden.com</a:t>
            </a:r>
          </a:p>
          <a:p>
            <a:r>
              <a:rPr dirty="0"/>
              <a:t>Tweeting at @</a:t>
            </a:r>
            <a:r>
              <a:rPr dirty="0" err="1"/>
              <a:t>raymondcamden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4967" b="496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9676" b="9676"/>
          <a:stretch>
            <a:fillRect/>
          </a:stretch>
        </p:blipFill>
        <p:spPr>
          <a:xfrm>
            <a:off x="3780829" y="2126654"/>
            <a:ext cx="16822393" cy="94625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Demos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WuFoo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http://www.javascriptcookbook.com/submit.html</a:t>
            </a:r>
            <a:endParaRPr lang="en-US" dirty="0"/>
          </a:p>
          <a:p>
            <a:r>
              <a:rPr lang="en-US" dirty="0">
                <a:hlinkClick r:id="rId3"/>
              </a:rPr>
              <a:t>http://www.coldfusionbloggers.org/contact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8254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Comments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Disqus</a:t>
            </a:r>
            <a:endParaRPr dirty="0"/>
          </a:p>
          <a:p>
            <a:r>
              <a:rPr dirty="0" err="1"/>
              <a:t>Livefyre</a:t>
            </a:r>
            <a:r>
              <a:rPr lang="en-US" dirty="0"/>
              <a:t> (Resting safely at Adobe)</a:t>
            </a:r>
            <a:endParaRPr dirty="0"/>
          </a:p>
          <a:p>
            <a:r>
              <a:rPr dirty="0"/>
              <a:t>Facebook Comments</a:t>
            </a:r>
          </a:p>
          <a:p>
            <a:r>
              <a:rPr dirty="0"/>
              <a:t>Or hell - no comments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4967" b="496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Google Custom Search Engine</a:t>
            </a:r>
          </a:p>
          <a:p>
            <a:pPr lvl="1"/>
            <a:r>
              <a:rPr dirty="0"/>
              <a:t>https://cse.google.com/cse/all</a:t>
            </a:r>
          </a:p>
          <a:p>
            <a:r>
              <a:rPr dirty="0"/>
              <a:t>Tapir (tapirgo.com)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4967" b="496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Calendars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Calendar</a:t>
            </a:r>
          </a:p>
          <a:p>
            <a:r>
              <a:t>FullCalendar (http://fullcalendar.io)</a:t>
            </a:r>
          </a:p>
          <a:p>
            <a:r>
              <a:t>EventBrite (**)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4967" b="496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Stuff!</a:t>
            </a:r>
          </a:p>
        </p:txBody>
      </p:sp>
    </p:spTree>
    <p:extLst>
      <p:ext uri="{BB962C8B-B14F-4D97-AF65-F5344CB8AC3E}">
        <p14:creationId xmlns:p14="http://schemas.microsoft.com/office/powerpoint/2010/main" val="23315685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90480850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"Data"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Parse</a:t>
            </a:r>
          </a:p>
          <a:p>
            <a:pPr lvl="1"/>
            <a:r>
              <a:t>(haha, just kidding)</a:t>
            </a:r>
          </a:p>
          <a:p>
            <a:r>
              <a:t>Firebase</a:t>
            </a:r>
          </a:p>
          <a:p>
            <a:r>
              <a:t>PouchDB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body" idx="13"/>
          </p:nvPr>
        </p:nvSpPr>
        <p:spPr>
          <a:xfrm>
            <a:off x="2374900" y="5473699"/>
            <a:ext cx="19621500" cy="2032001"/>
          </a:xfrm>
          <a:prstGeom prst="rect">
            <a:avLst/>
          </a:prstGeom>
        </p:spPr>
        <p:txBody>
          <a:bodyPr/>
          <a:lstStyle/>
          <a:p>
            <a:r>
              <a:t>“Do a Google Image search for 'possibly a bad idea'”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-Raymond Camden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 Solutions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CloudCannon</a:t>
            </a:r>
            <a:endParaRPr lang="en-US" dirty="0"/>
          </a:p>
          <a:p>
            <a:r>
              <a:rPr lang="en-US" dirty="0" err="1"/>
              <a:t>Netlify</a:t>
            </a:r>
            <a:r>
              <a:rPr lang="en-US" dirty="0"/>
              <a:t> CMS</a:t>
            </a:r>
          </a:p>
          <a:p>
            <a:r>
              <a:rPr lang="en-US" dirty="0"/>
              <a:t>Jekyll Admin</a:t>
            </a:r>
          </a:p>
          <a:p>
            <a:r>
              <a:rPr lang="en-US" dirty="0"/>
              <a:t>Forestry.io</a:t>
            </a:r>
          </a:p>
          <a:p>
            <a:r>
              <a:rPr lang="en-US" dirty="0"/>
              <a:t>Roll your 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571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 Thoughts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View your site with JavaScript turned off</a:t>
            </a:r>
          </a:p>
          <a:p>
            <a:pPr lvl="1"/>
            <a:r>
              <a:t>(Probably a good idea in general, static site or not)</a:t>
            </a:r>
          </a:p>
          <a:p>
            <a:r>
              <a:t>View your  site with ad blockers, privacy doohickies, etc</a:t>
            </a:r>
          </a:p>
          <a:p>
            <a:pPr lvl="1"/>
            <a:r>
              <a:t>(ditto)</a:t>
            </a:r>
          </a:p>
          <a:p>
            <a:r>
              <a:t>Be real careful with free tiers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Written Version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half" idx="1"/>
          </p:nvPr>
        </p:nvSpPr>
        <p:spPr>
          <a:xfrm>
            <a:off x="1905000" y="3898900"/>
            <a:ext cx="20574000" cy="4792017"/>
          </a:xfrm>
          <a:prstGeom prst="rect">
            <a:avLst/>
          </a:prstGeom>
        </p:spPr>
        <p:txBody>
          <a:bodyPr/>
          <a:lstStyle/>
          <a:p>
            <a:r>
              <a:t>http://modernweb.com/2013/12/16/moving-to-static-and-keeping-your-toys</a:t>
            </a:r>
          </a:p>
        </p:txBody>
      </p:sp>
      <p:pic>
        <p:nvPicPr>
          <p:cNvPr id="20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659" y="7300633"/>
            <a:ext cx="7412548" cy="5698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Other Written Version</a:t>
            </a:r>
          </a:p>
        </p:txBody>
      </p:sp>
      <p:pic>
        <p:nvPicPr>
          <p:cNvPr id="212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532641"/>
            <a:ext cx="6693649" cy="8784318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8667384" y="6038850"/>
            <a:ext cx="1472003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r>
              <a:t>http://shop.oreilly.com/product/0636920051879.do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darth on a trex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35519"/>
          </a:blip>
          <a:srcRect t="6761" b="34866"/>
          <a:stretch>
            <a:fillRect/>
          </a:stretch>
        </p:blipFill>
        <p:spPr>
          <a:xfrm>
            <a:off x="4511" y="0"/>
            <a:ext cx="24374979" cy="13716000"/>
          </a:xfrm>
          <a:prstGeom prst="rect">
            <a:avLst/>
          </a:prstGeom>
        </p:spPr>
      </p:pic>
      <p:sp>
        <p:nvSpPr>
          <p:cNvPr id="216" name="Shape 216"/>
          <p:cNvSpPr/>
          <p:nvPr/>
        </p:nvSpPr>
        <p:spPr>
          <a:xfrm>
            <a:off x="949783" y="436264"/>
            <a:ext cx="7027740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2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static sites?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Static Sites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Just files (HTML, CSS, JS)</a:t>
            </a:r>
          </a:p>
          <a:p>
            <a:r>
              <a:t>No application server</a:t>
            </a:r>
          </a:p>
          <a:p>
            <a:r>
              <a:t>No database</a:t>
            </a:r>
          </a:p>
          <a:p>
            <a:r>
              <a:t>Nothing fancy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Useful for...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Docs</a:t>
            </a:r>
          </a:p>
          <a:p>
            <a:r>
              <a:t>Stores (that aren't doing ecommerce)</a:t>
            </a:r>
          </a:p>
          <a:p>
            <a:r>
              <a:t>Blogs</a:t>
            </a:r>
          </a:p>
          <a:p>
            <a:r>
              <a:t>"Brochure-ware"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static site generators?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SSGs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They make static sites!</a:t>
            </a:r>
          </a:p>
          <a:p>
            <a:r>
              <a:rPr dirty="0"/>
              <a:t>They give you a dynamic app server locally (typically using template languages like Markdown, Jade, SASS, </a:t>
            </a:r>
            <a:r>
              <a:rPr dirty="0" err="1"/>
              <a:t>etc</a:t>
            </a:r>
            <a:r>
              <a:rPr dirty="0"/>
              <a:t>)</a:t>
            </a:r>
          </a:p>
          <a:p>
            <a:r>
              <a:rPr dirty="0"/>
              <a:t>They give you a way to work with data (without a database)</a:t>
            </a:r>
          </a:p>
          <a:p>
            <a:r>
              <a:rPr dirty="0"/>
              <a:t>They output to static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Options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Jekyll, Hugo, Harp, </a:t>
            </a:r>
            <a:r>
              <a:rPr dirty="0" err="1"/>
              <a:t>etc</a:t>
            </a:r>
            <a:endParaRPr dirty="0"/>
          </a:p>
          <a:p>
            <a:r>
              <a:rPr dirty="0"/>
              <a:t>https://www.staticgen.com</a:t>
            </a:r>
          </a:p>
          <a:p>
            <a:r>
              <a:rPr dirty="0"/>
              <a:t>https://staticsitegenerators.net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uild="p" bldLvl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Vintage">
  <a:themeElements>
    <a:clrScheme name="Vintage">
      <a:dk1>
        <a:srgbClr val="6F6A5A"/>
      </a:dk1>
      <a:lt1>
        <a:srgbClr val="142B6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intage">
  <a:themeElements>
    <a:clrScheme name="Vintage">
      <a:dk1>
        <a:srgbClr val="000000"/>
      </a:dk1>
      <a:lt1>
        <a:srgbClr val="FFFFF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525</Words>
  <Application>Microsoft Office PowerPoint</Application>
  <PresentationFormat>Custom</PresentationFormat>
  <Paragraphs>100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Baskerville</vt:lpstr>
      <vt:lpstr>Baskerville SemiBold</vt:lpstr>
      <vt:lpstr>Cochin</vt:lpstr>
      <vt:lpstr>Copperplate</vt:lpstr>
      <vt:lpstr>Helvetica Neue</vt:lpstr>
      <vt:lpstr>Vintage</vt:lpstr>
      <vt:lpstr>Bringing Dynamic Back</vt:lpstr>
      <vt:lpstr>Raymond Camden</vt:lpstr>
      <vt:lpstr>Game Plan</vt:lpstr>
      <vt:lpstr>What are static sites?</vt:lpstr>
      <vt:lpstr>Static Sites</vt:lpstr>
      <vt:lpstr>Useful for...</vt:lpstr>
      <vt:lpstr>What are static site generators?</vt:lpstr>
      <vt:lpstr>SSGs</vt:lpstr>
      <vt:lpstr>Options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You've Gone Static!</vt:lpstr>
      <vt:lpstr>PowerPoint Presentation</vt:lpstr>
      <vt:lpstr>Dynamic Stuff you may miss</vt:lpstr>
      <vt:lpstr>Forms</vt:lpstr>
      <vt:lpstr>PowerPoint Presentation</vt:lpstr>
      <vt:lpstr>PowerPoint Presentation</vt:lpstr>
      <vt:lpstr>More Demos</vt:lpstr>
      <vt:lpstr>Comments</vt:lpstr>
      <vt:lpstr>PowerPoint Presentation</vt:lpstr>
      <vt:lpstr>Search</vt:lpstr>
      <vt:lpstr>PowerPoint Presentation</vt:lpstr>
      <vt:lpstr>Calendars</vt:lpstr>
      <vt:lpstr>PowerPoint Presentation</vt:lpstr>
      <vt:lpstr>More Stuff!</vt:lpstr>
      <vt:lpstr>"Data"</vt:lpstr>
      <vt:lpstr>PowerPoint Presentation</vt:lpstr>
      <vt:lpstr>CMS Solutions</vt:lpstr>
      <vt:lpstr>Final Thoughts</vt:lpstr>
      <vt:lpstr>The Written Version</vt:lpstr>
      <vt:lpstr>The Other Written Version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Dynamic Back</dc:title>
  <dc:creator>Raymond Camden</dc:creator>
  <cp:lastModifiedBy>Raymond Camden</cp:lastModifiedBy>
  <cp:revision>6</cp:revision>
  <dcterms:modified xsi:type="dcterms:W3CDTF">2019-10-08T21:44:47Z</dcterms:modified>
</cp:coreProperties>
</file>